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57" r:id="rId4"/>
    <p:sldId id="260" r:id="rId5"/>
    <p:sldId id="261" r:id="rId6"/>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518EA993-4610-43E2-B3EB-815BE2936E6A}" type="datetimeFigureOut">
              <a:rPr lang="it-IT" smtClean="0"/>
              <a:t>12/03/2013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220356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18EA993-4610-43E2-B3EB-815BE2936E6A}" type="datetimeFigureOut">
              <a:rPr lang="it-IT" smtClean="0"/>
              <a:t>12/03/2013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3423921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18EA993-4610-43E2-B3EB-815BE2936E6A}" type="datetimeFigureOut">
              <a:rPr lang="it-IT" smtClean="0"/>
              <a:t>12/03/2013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3997548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518EA993-4610-43E2-B3EB-815BE2936E6A}" type="datetimeFigureOut">
              <a:rPr lang="it-IT" smtClean="0"/>
              <a:t>12/03/2013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543476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18EA993-4610-43E2-B3EB-815BE2936E6A}" type="datetimeFigureOut">
              <a:rPr lang="it-IT" smtClean="0"/>
              <a:t>12/03/2013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4060263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518EA993-4610-43E2-B3EB-815BE2936E6A}" type="datetimeFigureOut">
              <a:rPr lang="it-IT" smtClean="0"/>
              <a:t>12/03/2013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3608729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518EA993-4610-43E2-B3EB-815BE2936E6A}" type="datetimeFigureOut">
              <a:rPr lang="it-IT" smtClean="0"/>
              <a:t>12/03/2013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3378029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518EA993-4610-43E2-B3EB-815BE2936E6A}" type="datetimeFigureOut">
              <a:rPr lang="it-IT" smtClean="0"/>
              <a:t>12/03/2013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1305838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18EA993-4610-43E2-B3EB-815BE2936E6A}" type="datetimeFigureOut">
              <a:rPr lang="it-IT" smtClean="0"/>
              <a:t>12/03/2013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2944484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18EA993-4610-43E2-B3EB-815BE2936E6A}" type="datetimeFigureOut">
              <a:rPr lang="it-IT" smtClean="0"/>
              <a:t>12/03/2013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2669144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18EA993-4610-43E2-B3EB-815BE2936E6A}" type="datetimeFigureOut">
              <a:rPr lang="it-IT" smtClean="0"/>
              <a:t>12/03/2013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37DECEB9-8E1A-49B0-B6E5-0AC86F900916}" type="slidenum">
              <a:rPr lang="it-IT" smtClean="0"/>
              <a:t>‹N›</a:t>
            </a:fld>
            <a:endParaRPr lang="it-IT"/>
          </a:p>
        </p:txBody>
      </p:sp>
    </p:spTree>
    <p:extLst>
      <p:ext uri="{BB962C8B-B14F-4D97-AF65-F5344CB8AC3E}">
        <p14:creationId xmlns:p14="http://schemas.microsoft.com/office/powerpoint/2010/main" val="1335571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EA993-4610-43E2-B3EB-815BE2936E6A}" type="datetimeFigureOut">
              <a:rPr lang="it-IT" smtClean="0"/>
              <a:t>12/03/2013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ECEB9-8E1A-49B0-B6E5-0AC86F900916}" type="slidenum">
              <a:rPr lang="it-IT" smtClean="0"/>
              <a:t>‹N›</a:t>
            </a:fld>
            <a:endParaRPr lang="it-IT"/>
          </a:p>
        </p:txBody>
      </p:sp>
    </p:spTree>
    <p:extLst>
      <p:ext uri="{BB962C8B-B14F-4D97-AF65-F5344CB8AC3E}">
        <p14:creationId xmlns:p14="http://schemas.microsoft.com/office/powerpoint/2010/main" val="16063551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register.consilium.europa.eu/pdf/it/08/st06/st06655-re07.it08.pdf"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611560" y="335846"/>
            <a:ext cx="7704856" cy="4524315"/>
          </a:xfrm>
          <a:prstGeom prst="rect">
            <a:avLst/>
          </a:prstGeom>
        </p:spPr>
        <p:txBody>
          <a:bodyPr wrap="square">
            <a:spAutoFit/>
          </a:bodyPr>
          <a:lstStyle/>
          <a:p>
            <a:r>
              <a:rPr lang="it-IT" dirty="0" smtClean="0"/>
              <a:t>Articolo 3 </a:t>
            </a:r>
          </a:p>
          <a:p>
            <a:endParaRPr lang="it-IT" dirty="0" smtClean="0"/>
          </a:p>
          <a:p>
            <a:r>
              <a:rPr lang="it-IT" dirty="0" smtClean="0"/>
              <a:t>1. L'Unione ha </a:t>
            </a:r>
            <a:r>
              <a:rPr lang="it-IT" dirty="0" smtClean="0">
                <a:solidFill>
                  <a:srgbClr val="FF0000"/>
                </a:solidFill>
              </a:rPr>
              <a:t>competenza esclusiva </a:t>
            </a:r>
            <a:r>
              <a:rPr lang="it-IT" dirty="0" smtClean="0"/>
              <a:t>nei seguenti settori: </a:t>
            </a:r>
          </a:p>
          <a:p>
            <a:r>
              <a:rPr lang="it-IT" dirty="0" smtClean="0"/>
              <a:t>a) unione doganale; </a:t>
            </a:r>
          </a:p>
          <a:p>
            <a:r>
              <a:rPr lang="it-IT" dirty="0" smtClean="0"/>
              <a:t>b) definizione delle regole di concorrenza necessarie al funzionamento del mercato interno; </a:t>
            </a:r>
          </a:p>
          <a:p>
            <a:r>
              <a:rPr lang="it-IT" dirty="0" smtClean="0"/>
              <a:t>c) politica monetaria per gli Stati membri la cui moneta è l'euro; </a:t>
            </a:r>
          </a:p>
          <a:p>
            <a:r>
              <a:rPr lang="it-IT" dirty="0" smtClean="0"/>
              <a:t>d) conservazione delle risorse biologiche del mare nel quadro della politica comune della pesca; </a:t>
            </a:r>
          </a:p>
          <a:p>
            <a:r>
              <a:rPr lang="it-IT" dirty="0" smtClean="0"/>
              <a:t>e) politica commerciale comune. </a:t>
            </a:r>
          </a:p>
          <a:p>
            <a:endParaRPr lang="it-IT" dirty="0" smtClean="0"/>
          </a:p>
          <a:p>
            <a:r>
              <a:rPr lang="it-IT" dirty="0" smtClean="0"/>
              <a:t>2. L'Unione ha inoltre competenza esclusiva per la conclusione di accordi internazionali allorché  tale conclusione è prevista in un atto legislativo dell'Unione o è necessaria per consentirle di esercitare le sue competenze a livello interno o nella misura in cui può incidere su norme comuni o modificarne la portata. </a:t>
            </a:r>
            <a:endParaRPr lang="it-IT" dirty="0"/>
          </a:p>
        </p:txBody>
      </p:sp>
    </p:spTree>
    <p:extLst>
      <p:ext uri="{BB962C8B-B14F-4D97-AF65-F5344CB8AC3E}">
        <p14:creationId xmlns:p14="http://schemas.microsoft.com/office/powerpoint/2010/main" val="10317891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51520" y="0"/>
            <a:ext cx="8784976" cy="6463308"/>
          </a:xfrm>
          <a:prstGeom prst="rect">
            <a:avLst/>
          </a:prstGeom>
        </p:spPr>
        <p:txBody>
          <a:bodyPr wrap="square">
            <a:spAutoFit/>
          </a:bodyPr>
          <a:lstStyle/>
          <a:p>
            <a:r>
              <a:rPr lang="it-IT" dirty="0" smtClean="0"/>
              <a:t>Articolo 4 </a:t>
            </a:r>
          </a:p>
          <a:p>
            <a:endParaRPr lang="it-IT" dirty="0" smtClean="0"/>
          </a:p>
          <a:p>
            <a:r>
              <a:rPr lang="it-IT" dirty="0" smtClean="0"/>
              <a:t>1. L'Unione ha </a:t>
            </a:r>
            <a:r>
              <a:rPr lang="it-IT" dirty="0" smtClean="0">
                <a:solidFill>
                  <a:srgbClr val="FF0000"/>
                </a:solidFill>
              </a:rPr>
              <a:t>competenza concorrente </a:t>
            </a:r>
            <a:r>
              <a:rPr lang="it-IT" dirty="0" smtClean="0"/>
              <a:t>con quella degli Stati membri quando i trattati le attribuiscono una competenza che non rientra nei settori di cui agli articoli 3 e 6. </a:t>
            </a:r>
          </a:p>
          <a:p>
            <a:endParaRPr lang="it-IT" dirty="0" smtClean="0"/>
          </a:p>
          <a:p>
            <a:r>
              <a:rPr lang="it-IT" dirty="0" smtClean="0"/>
              <a:t>2. L'Unione ha una competenza concorrente con quella degli Stati membri nei principali </a:t>
            </a:r>
          </a:p>
          <a:p>
            <a:r>
              <a:rPr lang="it-IT" dirty="0" smtClean="0"/>
              <a:t>seguenti settori: </a:t>
            </a:r>
          </a:p>
          <a:p>
            <a:r>
              <a:rPr lang="it-IT" dirty="0" smtClean="0"/>
              <a:t>a) mercato interno; </a:t>
            </a:r>
          </a:p>
          <a:p>
            <a:r>
              <a:rPr lang="it-IT" dirty="0" smtClean="0"/>
              <a:t>b) politica sociale, per quanto riguarda gli aspetti definiti nel presente trattato; </a:t>
            </a:r>
          </a:p>
          <a:p>
            <a:r>
              <a:rPr lang="it-IT" dirty="0" smtClean="0"/>
              <a:t>c) coesione economica, sociale e territoriale; </a:t>
            </a:r>
          </a:p>
          <a:p>
            <a:r>
              <a:rPr lang="it-IT" dirty="0" smtClean="0"/>
              <a:t>d) agricoltura e pesca, tranne la conservazione delle risorse biologiche del mare; </a:t>
            </a:r>
          </a:p>
          <a:p>
            <a:r>
              <a:rPr lang="it-IT" dirty="0" smtClean="0"/>
              <a:t>e) ambiente; </a:t>
            </a:r>
          </a:p>
          <a:p>
            <a:r>
              <a:rPr lang="it-IT" dirty="0" smtClean="0"/>
              <a:t>f) protezione dei consumatori; </a:t>
            </a:r>
          </a:p>
          <a:p>
            <a:r>
              <a:rPr lang="it-IT" dirty="0" smtClean="0"/>
              <a:t>g) trasporti; </a:t>
            </a:r>
          </a:p>
          <a:p>
            <a:r>
              <a:rPr lang="it-IT" dirty="0" smtClean="0"/>
              <a:t>h) reti </a:t>
            </a:r>
            <a:r>
              <a:rPr lang="it-IT" dirty="0" err="1" smtClean="0"/>
              <a:t>transeuropee</a:t>
            </a:r>
            <a:r>
              <a:rPr lang="it-IT" dirty="0" smtClean="0"/>
              <a:t>; </a:t>
            </a:r>
          </a:p>
          <a:p>
            <a:r>
              <a:rPr lang="it-IT" dirty="0" smtClean="0"/>
              <a:t>i) energia; </a:t>
            </a:r>
          </a:p>
          <a:p>
            <a:r>
              <a:rPr lang="it-IT" dirty="0" smtClean="0"/>
              <a:t>j) spazio di libertà, sicurezza e giustizia; </a:t>
            </a:r>
          </a:p>
          <a:p>
            <a:r>
              <a:rPr lang="it-IT" dirty="0" smtClean="0"/>
              <a:t>k) problemi comuni di sicurezza in materia di sanità pubblica, per quanto riguarda gli aspetti </a:t>
            </a:r>
          </a:p>
          <a:p>
            <a:r>
              <a:rPr lang="it-IT" dirty="0" smtClean="0"/>
              <a:t>definiti nel presente trattato. </a:t>
            </a:r>
          </a:p>
          <a:p>
            <a:r>
              <a:rPr lang="it-IT" dirty="0" smtClean="0"/>
              <a:t>3. Nei settori della ricerca, dello sviluppo tecnologico e dello spazio, l'Unione ha competenza </a:t>
            </a:r>
          </a:p>
          <a:p>
            <a:r>
              <a:rPr lang="it-IT" dirty="0" smtClean="0"/>
              <a:t>per condurre azioni, in particolare la definizione e l'attuazione di programmi, senza che l'esercizio </a:t>
            </a:r>
          </a:p>
          <a:p>
            <a:r>
              <a:rPr lang="it-IT" dirty="0" smtClean="0"/>
              <a:t>di tale competenza possa avere per effetto di impedire agli Stati membri di esercitare la loro.</a:t>
            </a:r>
            <a:endParaRPr lang="it-IT" dirty="0"/>
          </a:p>
        </p:txBody>
      </p:sp>
    </p:spTree>
    <p:extLst>
      <p:ext uri="{BB962C8B-B14F-4D97-AF65-F5344CB8AC3E}">
        <p14:creationId xmlns:p14="http://schemas.microsoft.com/office/powerpoint/2010/main" val="481302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467544" y="58846"/>
            <a:ext cx="8352928" cy="4647426"/>
          </a:xfrm>
          <a:prstGeom prst="rect">
            <a:avLst/>
          </a:prstGeom>
        </p:spPr>
        <p:txBody>
          <a:bodyPr wrap="square">
            <a:spAutoFit/>
          </a:bodyPr>
          <a:lstStyle/>
          <a:p>
            <a:r>
              <a:rPr lang="it-IT" dirty="0" smtClean="0"/>
              <a:t>Articolo 2 TFUE</a:t>
            </a:r>
          </a:p>
          <a:p>
            <a:endParaRPr lang="it-IT" dirty="0" smtClean="0"/>
          </a:p>
          <a:p>
            <a:r>
              <a:rPr lang="it-IT" sz="2000" dirty="0" smtClean="0"/>
              <a:t>1. Quando i trattati attribuiscono all'Unione una </a:t>
            </a:r>
            <a:r>
              <a:rPr lang="it-IT" sz="2000" dirty="0" smtClean="0">
                <a:solidFill>
                  <a:srgbClr val="FF0000"/>
                </a:solidFill>
              </a:rPr>
              <a:t>competenza esclusiva </a:t>
            </a:r>
            <a:r>
              <a:rPr lang="it-IT" sz="2000" dirty="0" smtClean="0"/>
              <a:t>in un determinato settore, solo l'Unione può legiferare e adottare atti giuridicamente vincolanti. Gli Stati membri possono farlo autonomamente solo se autorizzati dall'Unione oppure per dare attuazione agli atti dell'Unione. </a:t>
            </a:r>
          </a:p>
          <a:p>
            <a:endParaRPr lang="it-IT" sz="2000" dirty="0" smtClean="0"/>
          </a:p>
          <a:p>
            <a:r>
              <a:rPr lang="it-IT" sz="2000" dirty="0" smtClean="0"/>
              <a:t>2. Quando i trattati attribuiscono all'Unione una </a:t>
            </a:r>
            <a:r>
              <a:rPr lang="it-IT" sz="2000" dirty="0" smtClean="0">
                <a:solidFill>
                  <a:srgbClr val="FF0000"/>
                </a:solidFill>
              </a:rPr>
              <a:t>competenza concorrente </a:t>
            </a:r>
            <a:r>
              <a:rPr lang="it-IT" sz="2000" dirty="0" smtClean="0"/>
              <a:t>con quella degli Stati membri in un determinato settore, l'Unione e gli Stati membri possono legiferare e adottare atti giuridicamente vincolanti in tale settore. Gli Stati membri esercitano la loro competenza nella misura in cui l'Unione non ha esercitato la propria. Gli Stati membri esercitano nuovamente la loro competenza nella misura in cui l'Unione ha deciso di cessare di esercitare la propria. </a:t>
            </a:r>
            <a:endParaRPr lang="it-IT" sz="2000" dirty="0"/>
          </a:p>
        </p:txBody>
      </p:sp>
    </p:spTree>
    <p:extLst>
      <p:ext uri="{BB962C8B-B14F-4D97-AF65-F5344CB8AC3E}">
        <p14:creationId xmlns:p14="http://schemas.microsoft.com/office/powerpoint/2010/main" val="2824272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899592" y="908721"/>
            <a:ext cx="6912768" cy="2246769"/>
          </a:xfrm>
          <a:prstGeom prst="rect">
            <a:avLst/>
          </a:prstGeom>
        </p:spPr>
        <p:txBody>
          <a:bodyPr wrap="square">
            <a:spAutoFit/>
          </a:bodyPr>
          <a:lstStyle/>
          <a:p>
            <a:r>
              <a:rPr lang="it-IT" sz="2000" dirty="0" smtClean="0"/>
              <a:t>Articolo 11 </a:t>
            </a:r>
          </a:p>
          <a:p>
            <a:r>
              <a:rPr lang="it-IT" sz="2000" dirty="0" smtClean="0"/>
              <a:t>(ex articolo 6 del TCE) </a:t>
            </a:r>
          </a:p>
          <a:p>
            <a:endParaRPr lang="it-IT" sz="2000" dirty="0" smtClean="0"/>
          </a:p>
          <a:p>
            <a:r>
              <a:rPr lang="it-IT" sz="2000" dirty="0" smtClean="0"/>
              <a:t>Le esigenze connesse con la tutela dell'ambiente devono essere integrate nella definizione e nell'attuazione delle politiche e azioni dell'Unione, in particolare nella prospettiva di promuovere lo sviluppo sostenibile. </a:t>
            </a:r>
            <a:endParaRPr lang="it-IT" sz="2000" dirty="0"/>
          </a:p>
        </p:txBody>
      </p:sp>
    </p:spTree>
    <p:extLst>
      <p:ext uri="{BB962C8B-B14F-4D97-AF65-F5344CB8AC3E}">
        <p14:creationId xmlns:p14="http://schemas.microsoft.com/office/powerpoint/2010/main" val="132256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539552" y="40742"/>
            <a:ext cx="7992888" cy="5909310"/>
          </a:xfrm>
          <a:prstGeom prst="rect">
            <a:avLst/>
          </a:prstGeom>
        </p:spPr>
        <p:txBody>
          <a:bodyPr wrap="square">
            <a:spAutoFit/>
          </a:bodyPr>
          <a:lstStyle/>
          <a:p>
            <a:r>
              <a:rPr lang="it-IT" dirty="0" smtClean="0"/>
              <a:t>Articolo 39 </a:t>
            </a:r>
          </a:p>
          <a:p>
            <a:r>
              <a:rPr lang="it-IT" dirty="0" smtClean="0"/>
              <a:t>(ex articolo 33 del TCE)</a:t>
            </a:r>
          </a:p>
          <a:p>
            <a:endParaRPr lang="it-IT" dirty="0" smtClean="0"/>
          </a:p>
          <a:p>
            <a:r>
              <a:rPr lang="it-IT" dirty="0" smtClean="0"/>
              <a:t>1. Le finalità della politica agricola comune sono: </a:t>
            </a:r>
          </a:p>
          <a:p>
            <a:r>
              <a:rPr lang="it-IT" dirty="0" smtClean="0"/>
              <a:t>a) incrementare la produttività dell'agricoltura, sviluppando il progresso tecnico, assicurando lo sviluppo razionale della produzione agricola come pure un impiego migliore dei fattori di produzione, in particolare della manodopera; </a:t>
            </a:r>
          </a:p>
          <a:p>
            <a:r>
              <a:rPr lang="it-IT" dirty="0" smtClean="0"/>
              <a:t>b) assicurare così un tenore di vita equo alla popolazione agricola, grazie in particolare al miglioramento del reddito individuale di coloro che lavorano nell'agricoltura; </a:t>
            </a:r>
          </a:p>
          <a:p>
            <a:r>
              <a:rPr lang="it-IT" dirty="0" smtClean="0"/>
              <a:t>c) stabilizzare i mercati; </a:t>
            </a:r>
          </a:p>
          <a:p>
            <a:r>
              <a:rPr lang="it-IT" dirty="0" smtClean="0"/>
              <a:t>d) garantire la sicurezza degli approvvigionamenti; </a:t>
            </a:r>
          </a:p>
          <a:p>
            <a:r>
              <a:rPr lang="it-IT" dirty="0" smtClean="0"/>
              <a:t>e) assicurare prezzi ragionevoli nelle consegne ai consumatori. </a:t>
            </a:r>
          </a:p>
          <a:p>
            <a:r>
              <a:rPr lang="it-IT" dirty="0" smtClean="0"/>
              <a:t>2. Nell'elaborazione della politica agricola comune e dei metodi speciali che questa può implicare, si dovrà considerare: </a:t>
            </a:r>
          </a:p>
          <a:p>
            <a:r>
              <a:rPr lang="it-IT" dirty="0" smtClean="0"/>
              <a:t>a) il carattere particolare dell'attività agricola che deriva dalla struttura sociale dell'agricoltura e dalle disparità strutturali e naturali fra le diverse regioni agricole;</a:t>
            </a:r>
          </a:p>
          <a:p>
            <a:r>
              <a:rPr lang="it-IT" dirty="0" smtClean="0"/>
              <a:t>b) la necessità di operare gradatamente gli opportuni adattamenti;</a:t>
            </a:r>
          </a:p>
          <a:p>
            <a:r>
              <a:rPr lang="it-IT" dirty="0" smtClean="0"/>
              <a:t>c) il fatto che, negli Stati membri, l'agricoltura costituisce un settore intimamente connesso all'insieme dell'economia. </a:t>
            </a:r>
          </a:p>
          <a:p>
            <a:r>
              <a:rPr lang="it-IT" dirty="0" smtClean="0"/>
              <a:t>VEDI </a:t>
            </a:r>
            <a:r>
              <a:rPr lang="it-IT" dirty="0" smtClean="0">
                <a:hlinkClick r:id="rId2"/>
              </a:rPr>
              <a:t>http://register.consilium.europa.eu/pdf/it/08/st06/st06655-re07.it08.pdf</a:t>
            </a:r>
            <a:endParaRPr lang="it-IT" dirty="0"/>
          </a:p>
        </p:txBody>
      </p:sp>
    </p:spTree>
    <p:extLst>
      <p:ext uri="{BB962C8B-B14F-4D97-AF65-F5344CB8AC3E}">
        <p14:creationId xmlns:p14="http://schemas.microsoft.com/office/powerpoint/2010/main" val="281311459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661</Words>
  <Application>Microsoft Office PowerPoint</Application>
  <PresentationFormat>Presentazione su schermo (4:3)</PresentationFormat>
  <Paragraphs>54</Paragraphs>
  <Slides>5</Slides>
  <Notes>0</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rb</dc:creator>
  <cp:lastModifiedBy>rb</cp:lastModifiedBy>
  <cp:revision>2</cp:revision>
  <dcterms:created xsi:type="dcterms:W3CDTF">2013-03-12T10:22:48Z</dcterms:created>
  <dcterms:modified xsi:type="dcterms:W3CDTF">2013-03-12T10:35:00Z</dcterms:modified>
</cp:coreProperties>
</file>